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D9C94-22E7-4ACF-96CD-BE9C1140D280}" type="datetimeFigureOut">
              <a:rPr lang="en-US" smtClean="0"/>
              <a:pPr/>
              <a:t>29.03.2020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CDB6-28F1-4E6B-AB05-F35587CE8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D9C94-22E7-4ACF-96CD-BE9C1140D280}" type="datetimeFigureOut">
              <a:rPr lang="en-US" smtClean="0"/>
              <a:pPr/>
              <a:t>29.03.2020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CDB6-28F1-4E6B-AB05-F35587CE8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D9C94-22E7-4ACF-96CD-BE9C1140D280}" type="datetimeFigureOut">
              <a:rPr lang="en-US" smtClean="0"/>
              <a:pPr/>
              <a:t>29.03.2020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CDB6-28F1-4E6B-AB05-F35587CE8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D9C94-22E7-4ACF-96CD-BE9C1140D280}" type="datetimeFigureOut">
              <a:rPr lang="en-US" smtClean="0"/>
              <a:pPr/>
              <a:t>29.03.2020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CDB6-28F1-4E6B-AB05-F35587CE8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D9C94-22E7-4ACF-96CD-BE9C1140D280}" type="datetimeFigureOut">
              <a:rPr lang="en-US" smtClean="0"/>
              <a:pPr/>
              <a:t>29.03.2020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CDB6-28F1-4E6B-AB05-F35587CE8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D9C94-22E7-4ACF-96CD-BE9C1140D280}" type="datetimeFigureOut">
              <a:rPr lang="en-US" smtClean="0"/>
              <a:pPr/>
              <a:t>29.03.2020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CDB6-28F1-4E6B-AB05-F35587CE8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D9C94-22E7-4ACF-96CD-BE9C1140D280}" type="datetimeFigureOut">
              <a:rPr lang="en-US" smtClean="0"/>
              <a:pPr/>
              <a:t>29.03.2020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CDB6-28F1-4E6B-AB05-F35587CE8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D9C94-22E7-4ACF-96CD-BE9C1140D280}" type="datetimeFigureOut">
              <a:rPr lang="en-US" smtClean="0"/>
              <a:pPr/>
              <a:t>29.03.2020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CDB6-28F1-4E6B-AB05-F35587CE8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D9C94-22E7-4ACF-96CD-BE9C1140D280}" type="datetimeFigureOut">
              <a:rPr lang="en-US" smtClean="0"/>
              <a:pPr/>
              <a:t>29.03.2020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CDB6-28F1-4E6B-AB05-F35587CE8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D9C94-22E7-4ACF-96CD-BE9C1140D280}" type="datetimeFigureOut">
              <a:rPr lang="en-US" smtClean="0"/>
              <a:pPr/>
              <a:t>29.03.2020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CDB6-28F1-4E6B-AB05-F35587CE8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D9C94-22E7-4ACF-96CD-BE9C1140D280}" type="datetimeFigureOut">
              <a:rPr lang="en-US" smtClean="0"/>
              <a:pPr/>
              <a:t>29.03.2020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CDB6-28F1-4E6B-AB05-F35587CE8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D9C94-22E7-4ACF-96CD-BE9C1140D280}" type="datetimeFigureOut">
              <a:rPr lang="en-US" smtClean="0"/>
              <a:pPr/>
              <a:t>29.03.2020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8CDB6-28F1-4E6B-AB05-F35587CE8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7166"/>
            <a:ext cx="7772400" cy="2857520"/>
          </a:xfrm>
        </p:spPr>
        <p:txBody>
          <a:bodyPr>
            <a:noAutofit/>
          </a:bodyPr>
          <a:lstStyle/>
          <a:p>
            <a:r>
              <a:rPr lang="sr-Cyrl-RS" sz="8000" b="1" dirty="0" smtClean="0"/>
              <a:t/>
            </a:r>
            <a:br>
              <a:rPr lang="sr-Cyrl-RS" sz="8000" b="1" dirty="0" smtClean="0"/>
            </a:br>
            <a:r>
              <a:rPr lang="sr-Cyrl-RS" sz="8000" b="1" dirty="0" smtClean="0"/>
              <a:t>Аорист</a:t>
            </a:r>
            <a:br>
              <a:rPr lang="sr-Cyrl-RS" sz="8000" b="1" dirty="0" smtClean="0"/>
            </a:br>
            <a:endParaRPr lang="en-US" sz="8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57496"/>
            <a:ext cx="6400800" cy="2781304"/>
          </a:xfrm>
        </p:spPr>
        <p:txBody>
          <a:bodyPr/>
          <a:lstStyle/>
          <a:p>
            <a:endParaRPr lang="sr-Cyrl-RS" sz="4000" b="1" dirty="0"/>
          </a:p>
          <a:p>
            <a:r>
              <a:rPr lang="sr-Cyrl-RS" sz="4000" b="1" dirty="0" smtClean="0"/>
              <a:t>пређашње свршено време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54362"/>
          </a:xfrm>
        </p:spPr>
        <p:txBody>
          <a:bodyPr>
            <a:normAutofit/>
          </a:bodyPr>
          <a:lstStyle/>
          <a:p>
            <a:pPr lvl="0"/>
            <a:r>
              <a:rPr lang="en-US" sz="2200" dirty="0" smtClean="0"/>
              <a:t>*</a:t>
            </a:r>
            <a:r>
              <a:rPr lang="en-US" sz="2400" dirty="0" err="1" smtClean="0"/>
              <a:t>Глаголски</a:t>
            </a:r>
            <a:r>
              <a:rPr lang="en-US" sz="2400" dirty="0" smtClean="0"/>
              <a:t> </a:t>
            </a:r>
            <a:r>
              <a:rPr lang="en-US" sz="2400" dirty="0" err="1" smtClean="0"/>
              <a:t>облик</a:t>
            </a:r>
            <a:r>
              <a:rPr lang="en-US" sz="2400" dirty="0" smtClean="0"/>
              <a:t> </a:t>
            </a:r>
            <a:r>
              <a:rPr lang="en-US" sz="2400" dirty="0" err="1" smtClean="0"/>
              <a:t>којим</a:t>
            </a:r>
            <a:r>
              <a:rPr lang="en-US" sz="2400" dirty="0" smtClean="0"/>
              <a:t> </a:t>
            </a:r>
            <a:r>
              <a:rPr lang="en-US" sz="2400" dirty="0" err="1" smtClean="0"/>
              <a:t>се</a:t>
            </a:r>
            <a:r>
              <a:rPr lang="en-US" sz="2400" dirty="0" smtClean="0"/>
              <a:t> </a:t>
            </a:r>
            <a:r>
              <a:rPr lang="en-US" sz="2400" dirty="0" err="1" smtClean="0"/>
              <a:t>означава</a:t>
            </a:r>
            <a:r>
              <a:rPr lang="en-US" sz="2400" dirty="0" smtClean="0"/>
              <a:t> </a:t>
            </a:r>
            <a:r>
              <a:rPr lang="en-US" sz="2400" dirty="0" err="1" smtClean="0"/>
              <a:t>радња</a:t>
            </a:r>
            <a:r>
              <a:rPr lang="en-US" sz="2400" dirty="0" smtClean="0"/>
              <a:t> </a:t>
            </a:r>
            <a:r>
              <a:rPr lang="en-US" sz="2400" dirty="0" err="1" smtClean="0"/>
              <a:t>вршена</a:t>
            </a:r>
            <a:r>
              <a:rPr lang="en-US" sz="2400" dirty="0" smtClean="0"/>
              <a:t> и </a:t>
            </a:r>
            <a:r>
              <a:rPr lang="en-US" sz="2400" dirty="0" err="1" smtClean="0"/>
              <a:t>извршена</a:t>
            </a:r>
            <a:r>
              <a:rPr lang="en-US" sz="2400" dirty="0" smtClean="0"/>
              <a:t> у </a:t>
            </a:r>
            <a:r>
              <a:rPr lang="en-US" sz="2400" b="1" dirty="0" err="1" smtClean="0"/>
              <a:t>прошлости</a:t>
            </a:r>
            <a:r>
              <a:rPr lang="sr-Cyrl-RS" sz="2400" dirty="0" smtClean="0"/>
              <a:t>,</a:t>
            </a:r>
            <a:r>
              <a:rPr lang="sr-Cyrl-RS" sz="2400" dirty="0" smtClean="0"/>
              <a:t> </a:t>
            </a:r>
            <a:r>
              <a:rPr lang="en-US" sz="2400" dirty="0" err="1" smtClean="0"/>
              <a:t>непосредно</a:t>
            </a:r>
            <a:r>
              <a:rPr lang="en-US" sz="2400" dirty="0" smtClean="0"/>
              <a:t> </a:t>
            </a:r>
            <a:r>
              <a:rPr lang="en-US" sz="2400" dirty="0" err="1" smtClean="0"/>
              <a:t>пре</a:t>
            </a:r>
            <a:r>
              <a:rPr lang="en-US" sz="2400" dirty="0" smtClean="0"/>
              <a:t> </a:t>
            </a:r>
            <a:r>
              <a:rPr lang="en-US" sz="2400" dirty="0" err="1" smtClean="0"/>
              <a:t>тренутка</a:t>
            </a:r>
            <a:r>
              <a:rPr lang="en-US" sz="2400" dirty="0" smtClean="0"/>
              <a:t> </a:t>
            </a:r>
            <a:r>
              <a:rPr lang="en-US" sz="2400" dirty="0" err="1" smtClean="0"/>
              <a:t>говорења,назива</a:t>
            </a:r>
            <a:r>
              <a:rPr lang="en-US" sz="2400" dirty="0" smtClean="0"/>
              <a:t> </a:t>
            </a:r>
            <a:r>
              <a:rPr lang="en-US" sz="2400" dirty="0" err="1" smtClean="0"/>
              <a:t>се</a:t>
            </a:r>
            <a:r>
              <a:rPr lang="en-US" sz="2400" dirty="0" smtClean="0"/>
              <a:t> </a:t>
            </a:r>
            <a:r>
              <a:rPr lang="en-US" sz="2400" b="1" dirty="0" err="1" smtClean="0"/>
              <a:t>аорист</a:t>
            </a:r>
            <a:r>
              <a:rPr lang="en-US" sz="2400" b="1" dirty="0" smtClean="0"/>
              <a:t>.</a:t>
            </a:r>
            <a:br>
              <a:rPr lang="en-US" sz="2400" b="1" dirty="0" smtClean="0"/>
            </a:br>
            <a:r>
              <a:rPr lang="en-US" sz="2400" b="1" dirty="0" smtClean="0"/>
              <a:t>*</a:t>
            </a:r>
            <a:r>
              <a:rPr lang="en-US" sz="2400" dirty="0" err="1" smtClean="0"/>
              <a:t>Најчешће</a:t>
            </a:r>
            <a:r>
              <a:rPr lang="en-US" sz="2400" dirty="0" smtClean="0"/>
              <a:t> </a:t>
            </a:r>
            <a:r>
              <a:rPr lang="en-US" sz="2400" dirty="0" err="1" smtClean="0"/>
              <a:t>сe</a:t>
            </a:r>
            <a:r>
              <a:rPr lang="en-US" sz="2400" dirty="0" smtClean="0"/>
              <a:t> </a:t>
            </a:r>
            <a:r>
              <a:rPr lang="en-US" sz="2400" dirty="0" err="1" smtClean="0"/>
              <a:t>гради</a:t>
            </a:r>
            <a:r>
              <a:rPr lang="en-US" sz="2400" dirty="0" smtClean="0"/>
              <a:t> </a:t>
            </a:r>
            <a:r>
              <a:rPr lang="en-US" sz="2400" dirty="0" err="1" smtClean="0"/>
              <a:t>од</a:t>
            </a:r>
            <a:r>
              <a:rPr lang="en-US" sz="2400" dirty="0" smtClean="0"/>
              <a:t> </a:t>
            </a:r>
            <a:r>
              <a:rPr lang="en-US" sz="2400" b="1" dirty="0" err="1" smtClean="0"/>
              <a:t>глагола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свршеног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вида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smtClean="0"/>
              <a:t>*</a:t>
            </a:r>
            <a:r>
              <a:rPr lang="en-US" sz="2400" dirty="0" err="1" smtClean="0"/>
              <a:t>Глаголи</a:t>
            </a:r>
            <a:r>
              <a:rPr lang="en-US" sz="2400" dirty="0" smtClean="0"/>
              <a:t> </a:t>
            </a:r>
            <a:r>
              <a:rPr lang="en-US" sz="2400" dirty="0" err="1" smtClean="0"/>
              <a:t>исказани</a:t>
            </a:r>
            <a:r>
              <a:rPr lang="en-US" sz="2400" dirty="0" smtClean="0"/>
              <a:t> </a:t>
            </a:r>
            <a:r>
              <a:rPr lang="en-US" sz="2400" dirty="0" err="1" smtClean="0"/>
              <a:t>аористом</a:t>
            </a:r>
            <a:r>
              <a:rPr lang="en-US" sz="2400" dirty="0" smtClean="0"/>
              <a:t> </a:t>
            </a:r>
            <a:r>
              <a:rPr lang="en-US" sz="2400" dirty="0" err="1" smtClean="0"/>
              <a:t>мењају</a:t>
            </a:r>
            <a:r>
              <a:rPr lang="en-US" sz="2400" dirty="0" smtClean="0"/>
              <a:t> </a:t>
            </a:r>
            <a:r>
              <a:rPr lang="en-US" sz="2400" dirty="0" err="1" smtClean="0"/>
              <a:t>се</a:t>
            </a:r>
            <a:r>
              <a:rPr lang="en-US" sz="2400" dirty="0" smtClean="0"/>
              <a:t> </a:t>
            </a:r>
            <a:r>
              <a:rPr lang="en-US" sz="2400" dirty="0" err="1" smtClean="0"/>
              <a:t>по</a:t>
            </a:r>
            <a:r>
              <a:rPr lang="en-US" sz="2400" dirty="0" smtClean="0"/>
              <a:t> </a:t>
            </a:r>
            <a:r>
              <a:rPr lang="en-US" sz="2400" dirty="0" err="1" smtClean="0"/>
              <a:t>лицима</a:t>
            </a:r>
            <a:r>
              <a:rPr lang="en-US" sz="2400" dirty="0" smtClean="0"/>
              <a:t> у </a:t>
            </a:r>
            <a:r>
              <a:rPr lang="en-US" sz="2400" dirty="0" err="1" smtClean="0"/>
              <a:t>једнини</a:t>
            </a:r>
            <a:r>
              <a:rPr lang="en-US" sz="2400" dirty="0" smtClean="0"/>
              <a:t> и </a:t>
            </a:r>
            <a:r>
              <a:rPr lang="en-US" sz="2400" dirty="0" err="1" smtClean="0"/>
              <a:t>множини</a:t>
            </a:r>
            <a:r>
              <a:rPr lang="en-US" sz="2400" dirty="0" smtClean="0"/>
              <a:t> и </a:t>
            </a:r>
            <a:r>
              <a:rPr lang="en-US" sz="2400" dirty="0" err="1" smtClean="0"/>
              <a:t>зато</a:t>
            </a:r>
            <a:r>
              <a:rPr lang="en-US" sz="2400" dirty="0" smtClean="0"/>
              <a:t> </a:t>
            </a:r>
            <a:r>
              <a:rPr lang="en-US" sz="2400" dirty="0" err="1" smtClean="0"/>
              <a:t>кажемо</a:t>
            </a:r>
            <a:r>
              <a:rPr lang="en-US" sz="2400" dirty="0" smtClean="0"/>
              <a:t> </a:t>
            </a:r>
            <a:r>
              <a:rPr lang="en-US" sz="2400" dirty="0" err="1" smtClean="0"/>
              <a:t>да</a:t>
            </a:r>
            <a:r>
              <a:rPr lang="en-US" sz="2400" dirty="0" smtClean="0"/>
              <a:t> </a:t>
            </a:r>
            <a:r>
              <a:rPr lang="en-US" sz="2400" dirty="0" err="1" smtClean="0"/>
              <a:t>је</a:t>
            </a:r>
            <a:r>
              <a:rPr lang="en-US" sz="2400" dirty="0" smtClean="0"/>
              <a:t> </a:t>
            </a:r>
            <a:r>
              <a:rPr lang="en-US" sz="2400" dirty="0" err="1" smtClean="0"/>
              <a:t>аорист</a:t>
            </a:r>
            <a:r>
              <a:rPr lang="en-US" sz="2400" dirty="0" smtClean="0"/>
              <a:t> </a:t>
            </a:r>
            <a:r>
              <a:rPr lang="en-US" sz="2400" b="1" dirty="0" err="1" smtClean="0"/>
              <a:t>лични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глаголски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облик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28934"/>
            <a:ext cx="8229600" cy="3197229"/>
          </a:xfrm>
        </p:spPr>
        <p:txBody>
          <a:bodyPr>
            <a:normAutofit fontScale="85000" lnSpcReduction="10000"/>
          </a:bodyPr>
          <a:lstStyle/>
          <a:p>
            <a:r>
              <a:rPr lang="sr-Cyrl-CS" b="1" dirty="0" smtClean="0"/>
              <a:t>П</a:t>
            </a:r>
            <a:r>
              <a:rPr lang="sr-Cyrl-RS" b="1" dirty="0" smtClean="0"/>
              <a:t>рост </a:t>
            </a:r>
            <a:r>
              <a:rPr lang="sr-Cyrl-RS" dirty="0" smtClean="0"/>
              <a:t>глаголски облик</a:t>
            </a:r>
          </a:p>
          <a:p>
            <a:endParaRPr lang="sr-Cyrl-RS" dirty="0" smtClean="0"/>
          </a:p>
          <a:p>
            <a:r>
              <a:rPr lang="sr-Cyrl-CS" dirty="0" smtClean="0"/>
              <a:t>Г</a:t>
            </a:r>
            <a:r>
              <a:rPr lang="sr-Cyrl-RS" dirty="0" smtClean="0"/>
              <a:t>ради се од </a:t>
            </a:r>
            <a:r>
              <a:rPr lang="sr-Cyrl-RS" b="1" dirty="0" smtClean="0"/>
              <a:t>свршених</a:t>
            </a:r>
            <a:r>
              <a:rPr lang="sr-Cyrl-RS" dirty="0" smtClean="0"/>
              <a:t> глагола</a:t>
            </a:r>
          </a:p>
          <a:p>
            <a:endParaRPr lang="sr-Cyrl-RS" dirty="0" smtClean="0"/>
          </a:p>
          <a:p>
            <a:r>
              <a:rPr lang="sr-Cyrl-CS" dirty="0" smtClean="0"/>
              <a:t>Ме</a:t>
            </a:r>
            <a:r>
              <a:rPr lang="sr-Cyrl-RS" dirty="0" smtClean="0"/>
              <a:t>ња се у </a:t>
            </a:r>
            <a:r>
              <a:rPr lang="sr-Cyrl-RS" b="1" dirty="0" smtClean="0"/>
              <a:t>једнини и множини</a:t>
            </a:r>
          </a:p>
          <a:p>
            <a:endParaRPr lang="sr-Cyrl-RS" b="1" dirty="0" smtClean="0"/>
          </a:p>
          <a:p>
            <a:r>
              <a:rPr lang="sr-Cyrl-CS" b="1" dirty="0" smtClean="0"/>
              <a:t>Л</a:t>
            </a:r>
            <a:r>
              <a:rPr lang="sr-Cyrl-RS" b="1" dirty="0" smtClean="0"/>
              <a:t>ични </a:t>
            </a:r>
            <a:r>
              <a:rPr lang="sr-Cyrl-RS" dirty="0" smtClean="0"/>
              <a:t>глаголски облик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6600" b="1" dirty="0" smtClean="0"/>
              <a:t>Г</a:t>
            </a:r>
            <a:r>
              <a:rPr lang="sr-Cyrl-RS" sz="6600" b="1" dirty="0" smtClean="0"/>
              <a:t>ради се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/>
              <a:t>К</a:t>
            </a:r>
            <a:r>
              <a:rPr lang="sr-Cyrl-RS" dirty="0" smtClean="0"/>
              <a:t>ада на инфинитивну основу додамо двојаке наставке:</a:t>
            </a:r>
          </a:p>
          <a:p>
            <a:r>
              <a:rPr lang="sr-Cyrl-RS" dirty="0" smtClean="0"/>
              <a:t>1.л.</a:t>
            </a:r>
            <a:r>
              <a:rPr lang="sr-Cyrl-RS" dirty="0" smtClean="0">
                <a:solidFill>
                  <a:srgbClr val="FF0000"/>
                </a:solidFill>
              </a:rPr>
              <a:t> -х</a:t>
            </a:r>
            <a:r>
              <a:rPr lang="sr-Cyrl-RS" dirty="0" smtClean="0"/>
              <a:t>    </a:t>
            </a:r>
            <a:r>
              <a:rPr lang="sr-Cyrl-RS" dirty="0" smtClean="0">
                <a:solidFill>
                  <a:srgbClr val="FF0000"/>
                </a:solidFill>
              </a:rPr>
              <a:t>-смо                </a:t>
            </a:r>
            <a:r>
              <a:rPr lang="sr-Cyrl-RS" dirty="0" smtClean="0"/>
              <a:t>и          1.л</a:t>
            </a:r>
            <a:r>
              <a:rPr lang="sr-Cyrl-RS" dirty="0" smtClean="0">
                <a:solidFill>
                  <a:srgbClr val="FF0000"/>
                </a:solidFill>
              </a:rPr>
              <a:t>. -ох       -осмо</a:t>
            </a:r>
          </a:p>
          <a:p>
            <a:r>
              <a:rPr lang="sr-Cyrl-RS" dirty="0" smtClean="0"/>
              <a:t>2л.</a:t>
            </a:r>
            <a:r>
              <a:rPr lang="sr-Cyrl-RS" dirty="0" smtClean="0">
                <a:solidFill>
                  <a:srgbClr val="FF0000"/>
                </a:solidFill>
              </a:rPr>
              <a:t>  -/     -сте                             </a:t>
            </a:r>
            <a:r>
              <a:rPr lang="sr-Cyrl-RS" dirty="0" smtClean="0"/>
              <a:t>2.л</a:t>
            </a:r>
            <a:r>
              <a:rPr lang="sr-Cyrl-RS" dirty="0" smtClean="0">
                <a:solidFill>
                  <a:srgbClr val="FF0000"/>
                </a:solidFill>
              </a:rPr>
              <a:t>.  -е       -осте</a:t>
            </a:r>
          </a:p>
          <a:p>
            <a:r>
              <a:rPr lang="sr-Cyrl-RS" dirty="0" smtClean="0"/>
              <a:t>3.л. </a:t>
            </a:r>
            <a:r>
              <a:rPr lang="sr-Cyrl-RS" dirty="0" smtClean="0">
                <a:solidFill>
                  <a:srgbClr val="FF0000"/>
                </a:solidFill>
              </a:rPr>
              <a:t>-/</a:t>
            </a:r>
            <a:r>
              <a:rPr lang="sr-Cyrl-RS" dirty="0" smtClean="0"/>
              <a:t>     </a:t>
            </a:r>
            <a:r>
              <a:rPr lang="sr-Cyrl-RS" dirty="0" smtClean="0">
                <a:solidFill>
                  <a:srgbClr val="FF0000"/>
                </a:solidFill>
              </a:rPr>
              <a:t>-ше                             </a:t>
            </a:r>
            <a:r>
              <a:rPr lang="sr-Cyrl-RS" dirty="0" smtClean="0"/>
              <a:t>3.л</a:t>
            </a:r>
            <a:r>
              <a:rPr lang="sr-Cyrl-RS" dirty="0" smtClean="0">
                <a:solidFill>
                  <a:srgbClr val="FF0000"/>
                </a:solidFill>
              </a:rPr>
              <a:t>.  -е       -оше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6600" b="1" dirty="0" smtClean="0"/>
              <a:t>Инфинитивна основа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CS" dirty="0" smtClean="0"/>
          </a:p>
          <a:p>
            <a:endParaRPr lang="sr-Cyrl-CS" dirty="0" smtClean="0"/>
          </a:p>
          <a:p>
            <a:r>
              <a:rPr lang="sr-Cyrl-CS" dirty="0" smtClean="0"/>
              <a:t>с</a:t>
            </a:r>
            <a:r>
              <a:rPr lang="sr-Cyrl-RS" dirty="0" smtClean="0"/>
              <a:t>ломи</a:t>
            </a:r>
            <a:r>
              <a:rPr lang="sr-Cyrl-RS" dirty="0" smtClean="0">
                <a:solidFill>
                  <a:srgbClr val="FF0000"/>
                </a:solidFill>
              </a:rPr>
              <a:t>ти</a:t>
            </a:r>
            <a:r>
              <a:rPr lang="sr-Cyrl-RS" dirty="0" smtClean="0"/>
              <a:t>, сломи-</a:t>
            </a:r>
            <a:r>
              <a:rPr lang="en-US" dirty="0" smtClean="0"/>
              <a:t>  </a:t>
            </a:r>
            <a:endParaRPr lang="sr-Cyrl-RS" dirty="0" smtClean="0"/>
          </a:p>
          <a:p>
            <a:r>
              <a:rPr lang="sr-Cyrl-CS" dirty="0"/>
              <a:t>р</a:t>
            </a:r>
            <a:r>
              <a:rPr lang="sr-Cyrl-RS" dirty="0" smtClean="0"/>
              <a:t>е</a:t>
            </a:r>
            <a:r>
              <a:rPr lang="sr-Cyrl-RS" dirty="0" smtClean="0">
                <a:solidFill>
                  <a:srgbClr val="FF0000"/>
                </a:solidFill>
              </a:rPr>
              <a:t>ћи , </a:t>
            </a:r>
            <a:r>
              <a:rPr lang="sr-Cyrl-RS" dirty="0" smtClean="0"/>
              <a:t>рек</a:t>
            </a:r>
            <a:r>
              <a:rPr lang="sr-Cyrl-RS" dirty="0" smtClean="0">
                <a:solidFill>
                  <a:srgbClr val="FF0000"/>
                </a:solidFill>
              </a:rPr>
              <a:t>ох</a:t>
            </a:r>
            <a:r>
              <a:rPr lang="sr-Cyrl-RS" dirty="0" smtClean="0"/>
              <a:t> , рек-</a:t>
            </a:r>
          </a:p>
          <a:p>
            <a:r>
              <a:rPr lang="sr-Cyrl-CS" dirty="0"/>
              <a:t>ј</a:t>
            </a:r>
            <a:r>
              <a:rPr lang="sr-Cyrl-RS" dirty="0" smtClean="0"/>
              <a:t>е</a:t>
            </a:r>
            <a:r>
              <a:rPr lang="sr-Cyrl-RS" dirty="0" smtClean="0">
                <a:solidFill>
                  <a:srgbClr val="FF0000"/>
                </a:solidFill>
              </a:rPr>
              <a:t>сти</a:t>
            </a:r>
            <a:r>
              <a:rPr lang="sr-Cyrl-RS" dirty="0" smtClean="0"/>
              <a:t>,</a:t>
            </a:r>
            <a:r>
              <a:rPr lang="en-US" dirty="0" smtClean="0"/>
              <a:t> </a:t>
            </a:r>
            <a:r>
              <a:rPr lang="sr-Cyrl-RS" dirty="0" smtClean="0"/>
              <a:t>јед</a:t>
            </a:r>
            <a:r>
              <a:rPr lang="sr-Cyrl-RS" dirty="0" smtClean="0">
                <a:solidFill>
                  <a:srgbClr val="FF0000"/>
                </a:solidFill>
              </a:rPr>
              <a:t>ох</a:t>
            </a:r>
            <a:r>
              <a:rPr lang="sr-Cyrl-RS" dirty="0" smtClean="0"/>
              <a:t> , јед-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6000" b="1" dirty="0" smtClean="0"/>
              <a:t>Промена у аористу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r-Cyrl-CS" sz="2400" dirty="0" smtClean="0"/>
              <a:t>     с</a:t>
            </a:r>
            <a:r>
              <a:rPr lang="sr-Cyrl-RS" sz="2400" dirty="0" smtClean="0"/>
              <a:t>ломи</a:t>
            </a:r>
            <a:r>
              <a:rPr lang="sr-Cyrl-RS" sz="2400" dirty="0" smtClean="0">
                <a:solidFill>
                  <a:srgbClr val="FF0000"/>
                </a:solidFill>
              </a:rPr>
              <a:t>х</a:t>
            </a:r>
            <a:r>
              <a:rPr lang="sr-Cyrl-RS" sz="2400" dirty="0" smtClean="0"/>
              <a:t> , сломи</a:t>
            </a:r>
            <a:r>
              <a:rPr lang="sr-Cyrl-RS" sz="2400" dirty="0" smtClean="0">
                <a:solidFill>
                  <a:srgbClr val="FF0000"/>
                </a:solidFill>
              </a:rPr>
              <a:t>смо</a:t>
            </a:r>
            <a:r>
              <a:rPr lang="sr-Cyrl-RS" sz="2400" dirty="0" smtClean="0"/>
              <a:t> </a:t>
            </a:r>
          </a:p>
          <a:p>
            <a:pPr>
              <a:buNone/>
            </a:pPr>
            <a:r>
              <a:rPr lang="sr-Cyrl-CS" sz="2400" dirty="0" smtClean="0"/>
              <a:t>     с</a:t>
            </a:r>
            <a:r>
              <a:rPr lang="sr-Cyrl-RS" sz="2400" dirty="0" smtClean="0"/>
              <a:t>ломи   , сломи</a:t>
            </a:r>
            <a:r>
              <a:rPr lang="sr-Cyrl-RS" sz="2400" dirty="0" smtClean="0">
                <a:solidFill>
                  <a:srgbClr val="FF0000"/>
                </a:solidFill>
              </a:rPr>
              <a:t>сте</a:t>
            </a:r>
          </a:p>
          <a:p>
            <a:pPr>
              <a:buNone/>
            </a:pPr>
            <a:r>
              <a:rPr lang="sr-Cyrl-CS" sz="2400" dirty="0" smtClean="0"/>
              <a:t>     с</a:t>
            </a:r>
            <a:r>
              <a:rPr lang="sr-Cyrl-RS" sz="2400" dirty="0" smtClean="0"/>
              <a:t>ломи   , сломи</a:t>
            </a:r>
            <a:r>
              <a:rPr lang="sr-Cyrl-RS" sz="2400" dirty="0" smtClean="0">
                <a:solidFill>
                  <a:srgbClr val="FF0000"/>
                </a:solidFill>
              </a:rPr>
              <a:t>ше</a:t>
            </a:r>
          </a:p>
          <a:p>
            <a:pPr>
              <a:buNone/>
            </a:pPr>
            <a:endParaRPr lang="sr-Cyrl-RS" sz="2400" dirty="0"/>
          </a:p>
          <a:p>
            <a:pPr>
              <a:buNone/>
            </a:pPr>
            <a:r>
              <a:rPr lang="sr-Cyrl-CS" sz="2400" dirty="0" smtClean="0"/>
              <a:t>    р</a:t>
            </a:r>
            <a:r>
              <a:rPr lang="sr-Cyrl-RS" sz="2400" dirty="0" smtClean="0"/>
              <a:t>ек</a:t>
            </a:r>
            <a:r>
              <a:rPr lang="sr-Cyrl-RS" sz="2400" dirty="0" smtClean="0">
                <a:solidFill>
                  <a:srgbClr val="FF0000"/>
                </a:solidFill>
              </a:rPr>
              <a:t>ох</a:t>
            </a:r>
            <a:r>
              <a:rPr lang="sr-Cyrl-RS" sz="2400" dirty="0" smtClean="0"/>
              <a:t> , рек</a:t>
            </a:r>
            <a:r>
              <a:rPr lang="sr-Cyrl-RS" sz="2400" dirty="0" smtClean="0">
                <a:solidFill>
                  <a:srgbClr val="FF0000"/>
                </a:solidFill>
              </a:rPr>
              <a:t>осмо</a:t>
            </a:r>
            <a:r>
              <a:rPr lang="sr-Cyrl-RS" sz="2400" dirty="0" smtClean="0"/>
              <a:t> </a:t>
            </a:r>
          </a:p>
          <a:p>
            <a:pPr>
              <a:buNone/>
            </a:pPr>
            <a:r>
              <a:rPr lang="sr-Cyrl-CS" sz="2400" dirty="0" smtClean="0"/>
              <a:t>    р</a:t>
            </a:r>
            <a:r>
              <a:rPr lang="sr-Cyrl-RS" sz="2400" dirty="0" smtClean="0"/>
              <a:t>еч</a:t>
            </a:r>
            <a:r>
              <a:rPr lang="sr-Cyrl-RS" sz="2400" dirty="0" smtClean="0">
                <a:solidFill>
                  <a:srgbClr val="FF0000"/>
                </a:solidFill>
              </a:rPr>
              <a:t>е</a:t>
            </a:r>
            <a:r>
              <a:rPr lang="sr-Cyrl-RS" sz="2400" dirty="0" smtClean="0"/>
              <a:t> ,   рек</a:t>
            </a:r>
            <a:r>
              <a:rPr lang="sr-Cyrl-RS" sz="2400" dirty="0" smtClean="0">
                <a:solidFill>
                  <a:srgbClr val="FF0000"/>
                </a:solidFill>
              </a:rPr>
              <a:t>осте</a:t>
            </a:r>
          </a:p>
          <a:p>
            <a:pPr>
              <a:buNone/>
            </a:pPr>
            <a:r>
              <a:rPr lang="sr-Cyrl-CS" sz="2400" dirty="0" smtClean="0"/>
              <a:t>    р</a:t>
            </a:r>
            <a:r>
              <a:rPr lang="sr-Cyrl-RS" sz="2400" dirty="0" smtClean="0"/>
              <a:t>еч</a:t>
            </a:r>
            <a:r>
              <a:rPr lang="sr-Cyrl-RS" sz="2400" dirty="0" smtClean="0">
                <a:solidFill>
                  <a:srgbClr val="FF0000"/>
                </a:solidFill>
              </a:rPr>
              <a:t>е</a:t>
            </a:r>
            <a:r>
              <a:rPr lang="sr-Cyrl-RS" sz="2400" dirty="0" smtClean="0"/>
              <a:t> ,    рек</a:t>
            </a:r>
            <a:r>
              <a:rPr lang="sr-Cyrl-RS" sz="2400" dirty="0" smtClean="0">
                <a:solidFill>
                  <a:srgbClr val="FF0000"/>
                </a:solidFill>
              </a:rPr>
              <a:t>оше</a:t>
            </a:r>
          </a:p>
          <a:p>
            <a:pPr>
              <a:buNone/>
            </a:pPr>
            <a:endParaRPr lang="sr-Cyrl-RS" sz="2400" dirty="0"/>
          </a:p>
          <a:p>
            <a:pPr>
              <a:buNone/>
            </a:pPr>
            <a:r>
              <a:rPr lang="sr-Cyrl-RS" sz="2400" dirty="0" smtClean="0"/>
              <a:t>    појед</a:t>
            </a:r>
            <a:r>
              <a:rPr lang="sr-Cyrl-RS" sz="2400" dirty="0" smtClean="0">
                <a:solidFill>
                  <a:srgbClr val="FF0000"/>
                </a:solidFill>
              </a:rPr>
              <a:t>ох</a:t>
            </a:r>
            <a:r>
              <a:rPr lang="sr-Cyrl-RS" sz="2400" dirty="0" smtClean="0"/>
              <a:t> ,    појед</a:t>
            </a:r>
            <a:r>
              <a:rPr lang="sr-Cyrl-RS" sz="2400" dirty="0" smtClean="0">
                <a:solidFill>
                  <a:srgbClr val="FF0000"/>
                </a:solidFill>
              </a:rPr>
              <a:t>осмо</a:t>
            </a:r>
          </a:p>
          <a:p>
            <a:pPr>
              <a:buNone/>
            </a:pPr>
            <a:r>
              <a:rPr lang="sr-Cyrl-CS" sz="2400" dirty="0" smtClean="0"/>
              <a:t>    п</a:t>
            </a:r>
            <a:r>
              <a:rPr lang="sr-Cyrl-RS" sz="2400" dirty="0" smtClean="0"/>
              <a:t>ојед</a:t>
            </a:r>
            <a:r>
              <a:rPr lang="sr-Cyrl-RS" sz="2400" dirty="0" smtClean="0">
                <a:solidFill>
                  <a:srgbClr val="FF0000"/>
                </a:solidFill>
              </a:rPr>
              <a:t>е</a:t>
            </a:r>
            <a:r>
              <a:rPr lang="sr-Cyrl-RS" sz="2400" dirty="0" smtClean="0"/>
              <a:t>       , појед</a:t>
            </a:r>
            <a:r>
              <a:rPr lang="sr-Cyrl-RS" sz="2400" dirty="0" smtClean="0">
                <a:solidFill>
                  <a:srgbClr val="FF0000"/>
                </a:solidFill>
              </a:rPr>
              <a:t>осте</a:t>
            </a:r>
          </a:p>
          <a:p>
            <a:pPr>
              <a:buNone/>
            </a:pPr>
            <a:r>
              <a:rPr lang="sr-Cyrl-CS" sz="2400" dirty="0" smtClean="0"/>
              <a:t>    п</a:t>
            </a:r>
            <a:r>
              <a:rPr lang="sr-Cyrl-RS" sz="2400" dirty="0" smtClean="0"/>
              <a:t>ојед</a:t>
            </a:r>
            <a:r>
              <a:rPr lang="sr-Cyrl-RS" sz="2400" dirty="0" smtClean="0">
                <a:solidFill>
                  <a:srgbClr val="FF0000"/>
                </a:solidFill>
              </a:rPr>
              <a:t>е</a:t>
            </a:r>
            <a:r>
              <a:rPr lang="sr-Cyrl-RS" sz="2400" dirty="0" smtClean="0"/>
              <a:t>       , појед</a:t>
            </a:r>
            <a:r>
              <a:rPr lang="sr-Cyrl-RS" sz="2400" dirty="0" smtClean="0">
                <a:solidFill>
                  <a:srgbClr val="FF0000"/>
                </a:solidFill>
              </a:rPr>
              <a:t>оше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 smtClean="0"/>
              <a:t>Промена помоћног глагола </a:t>
            </a: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b="1" dirty="0" smtClean="0"/>
              <a:t>бити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Cyrl-CS" dirty="0" smtClean="0"/>
              <a:t>само прво лице једнине аориста садржи сугласник </a:t>
            </a:r>
            <a:r>
              <a:rPr lang="sr-Cyrl-CS" i="1" dirty="0" smtClean="0">
                <a:solidFill>
                  <a:srgbClr val="FF0000"/>
                </a:solidFill>
              </a:rPr>
              <a:t>х</a:t>
            </a:r>
            <a:r>
              <a:rPr lang="sr-Cyrl-CS" dirty="0" smtClean="0"/>
              <a:t> (ја </a:t>
            </a:r>
            <a:r>
              <a:rPr lang="sr-Cyrl-CS" i="1" dirty="0" smtClean="0"/>
              <a:t>би</a:t>
            </a:r>
            <a:r>
              <a:rPr lang="sr-Cyrl-CS" i="1" dirty="0" smtClean="0">
                <a:solidFill>
                  <a:srgbClr val="FF0000"/>
                </a:solidFill>
              </a:rPr>
              <a:t>х</a:t>
            </a:r>
            <a:r>
              <a:rPr lang="sr-Cyrl-CS" dirty="0" smtClean="0"/>
              <a:t>); ти би,он би ...</a:t>
            </a:r>
          </a:p>
          <a:p>
            <a:pPr lvl="0"/>
            <a:endParaRPr lang="en-US" dirty="0" smtClean="0"/>
          </a:p>
          <a:p>
            <a:pPr>
              <a:buNone/>
            </a:pPr>
            <a:r>
              <a:rPr lang="sr-Cyrl-CS" dirty="0" smtClean="0"/>
              <a:t>                      </a:t>
            </a:r>
            <a:r>
              <a:rPr lang="sr-Cyrl-CS" dirty="0" smtClean="0"/>
              <a:t>  1. л.   б</a:t>
            </a:r>
            <a:r>
              <a:rPr lang="sr-Cyrl-RS" dirty="0" smtClean="0"/>
              <a:t>и</a:t>
            </a:r>
            <a:r>
              <a:rPr lang="sr-Cyrl-RS" dirty="0" smtClean="0">
                <a:solidFill>
                  <a:srgbClr val="FF0000"/>
                </a:solidFill>
              </a:rPr>
              <a:t>х</a:t>
            </a:r>
            <a:r>
              <a:rPr lang="sr-Cyrl-RS" dirty="0" smtClean="0"/>
              <a:t>   ,  би</a:t>
            </a:r>
            <a:r>
              <a:rPr lang="sr-Cyrl-RS" dirty="0" smtClean="0">
                <a:solidFill>
                  <a:srgbClr val="FF0000"/>
                </a:solidFill>
              </a:rPr>
              <a:t>смо</a:t>
            </a:r>
            <a:r>
              <a:rPr lang="sr-Cyrl-RS" dirty="0" smtClean="0"/>
              <a:t> </a:t>
            </a:r>
          </a:p>
          <a:p>
            <a:pPr>
              <a:buNone/>
            </a:pPr>
            <a:r>
              <a:rPr lang="sr-Cyrl-CS" dirty="0" smtClean="0"/>
              <a:t>                        </a:t>
            </a:r>
            <a:r>
              <a:rPr lang="sr-Cyrl-CS" dirty="0" smtClean="0"/>
              <a:t>2. л.   б</a:t>
            </a:r>
            <a:r>
              <a:rPr lang="sr-Cyrl-RS" dirty="0" smtClean="0"/>
              <a:t>и     ,  би</a:t>
            </a:r>
            <a:r>
              <a:rPr lang="sr-Cyrl-RS" dirty="0" smtClean="0">
                <a:solidFill>
                  <a:srgbClr val="FF0000"/>
                </a:solidFill>
              </a:rPr>
              <a:t>сте</a:t>
            </a:r>
          </a:p>
          <a:p>
            <a:pPr>
              <a:buNone/>
            </a:pPr>
            <a:r>
              <a:rPr lang="sr-Cyrl-CS" dirty="0" smtClean="0"/>
              <a:t>                       </a:t>
            </a:r>
            <a:r>
              <a:rPr lang="sr-Cyrl-CS" dirty="0" smtClean="0"/>
              <a:t> 3. л.   б</a:t>
            </a:r>
            <a:r>
              <a:rPr lang="sr-Cyrl-RS" dirty="0" smtClean="0"/>
              <a:t>и     ,  би</a:t>
            </a:r>
            <a:r>
              <a:rPr lang="sr-Cyrl-RS" dirty="0" smtClean="0">
                <a:solidFill>
                  <a:srgbClr val="FF0000"/>
                </a:solidFill>
              </a:rPr>
              <a:t>ше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143000"/>
          </a:xfrm>
        </p:spPr>
        <p:txBody>
          <a:bodyPr>
            <a:noAutofit/>
          </a:bodyPr>
          <a:lstStyle/>
          <a:p>
            <a:r>
              <a:rPr lang="sr-Cyrl-RS" sz="8000" b="1" dirty="0" smtClean="0"/>
              <a:t>Домаћи</a:t>
            </a:r>
            <a:endParaRPr lang="en-US" sz="8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/>
          </a:p>
          <a:p>
            <a:endParaRPr lang="sr-Cyrl-RS" dirty="0"/>
          </a:p>
          <a:p>
            <a:r>
              <a:rPr lang="sr-Cyrl-RS" dirty="0" smtClean="0"/>
              <a:t>Урадите </a:t>
            </a:r>
            <a:r>
              <a:rPr lang="sr-Cyrl-RS" b="1" dirty="0" smtClean="0"/>
              <a:t>вежбања</a:t>
            </a:r>
            <a:r>
              <a:rPr lang="sr-Cyrl-RS" dirty="0" smtClean="0"/>
              <a:t> у </a:t>
            </a:r>
            <a:r>
              <a:rPr lang="sr-Cyrl-RS" dirty="0" smtClean="0"/>
              <a:t>Г</a:t>
            </a:r>
            <a:r>
              <a:rPr lang="sr-Cyrl-RS" dirty="0" smtClean="0"/>
              <a:t>раматици </a:t>
            </a:r>
            <a:r>
              <a:rPr lang="sr-Cyrl-RS" dirty="0" smtClean="0"/>
              <a:t>стр.115.вежбања 1-8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026" name="Picture 2" descr="C:\Users\Raspopovic\Desktop\ВАНРЕДНИО ПРИПРЕМЕ\zvono sli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4143380"/>
            <a:ext cx="3071834" cy="1966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210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Аорист </vt:lpstr>
      <vt:lpstr>*Глаголски облик којим се означава радња вршена и извршена у прошлости, непосредно пре тренутка говорења,назива се аорист. *Најчешће сe гради од глагола свршеног вида. *Глаголи исказани аористом мењају се по лицима у једнини и множини и зато кажемо да је аорист лични глаголски облик. </vt:lpstr>
      <vt:lpstr>Гради се</vt:lpstr>
      <vt:lpstr>Инфинитивна основа</vt:lpstr>
      <vt:lpstr>Промена у аористу</vt:lpstr>
      <vt:lpstr>Промена помоћног глагола  бити</vt:lpstr>
      <vt:lpstr>Домаћи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Аорист</dc:title>
  <dc:creator>Raspopovic</dc:creator>
  <cp:lastModifiedBy>Raspopovic</cp:lastModifiedBy>
  <cp:revision>7</cp:revision>
  <dcterms:created xsi:type="dcterms:W3CDTF">2020-03-22T19:32:54Z</dcterms:created>
  <dcterms:modified xsi:type="dcterms:W3CDTF">2020-03-29T18:40:14Z</dcterms:modified>
</cp:coreProperties>
</file>