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65" r:id="rId2"/>
    <p:sldId id="258" r:id="rId3"/>
    <p:sldId id="259" r:id="rId4"/>
    <p:sldId id="260" r:id="rId5"/>
    <p:sldId id="261" r:id="rId6"/>
    <p:sldId id="262" r:id="rId7"/>
    <p:sldId id="266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2438400"/>
            <a:ext cx="7696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54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Састав реченице у вези са врстама глагола</a:t>
            </a:r>
            <a:endParaRPr lang="sr-Cyrl-CS" sz="54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7030A0"/>
                </a:solidFill>
              </a:rPr>
              <a:t>Активне субјекатско-предикатске реченице</a:t>
            </a:r>
            <a:r>
              <a:rPr lang="sr-Cyrl-RS" dirty="0" smtClean="0"/>
              <a:t/>
            </a:r>
            <a:br>
              <a:rPr lang="sr-Cyrl-RS" dirty="0" smtClean="0"/>
            </a:br>
            <a:endParaRPr lang="sr-Cyrl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У српском језику постоје </a:t>
            </a:r>
            <a:r>
              <a:rPr lang="sr-Cyrl-RS" dirty="0" smtClean="0">
                <a:solidFill>
                  <a:srgbClr val="00B050"/>
                </a:solidFill>
              </a:rPr>
              <a:t>реченице које имају </a:t>
            </a:r>
            <a:r>
              <a:rPr lang="sr-Cyrl-RS" b="1" dirty="0" smtClean="0">
                <a:solidFill>
                  <a:srgbClr val="00B050"/>
                </a:solidFill>
              </a:rPr>
              <a:t>субјекат и предикат </a:t>
            </a:r>
            <a:r>
              <a:rPr lang="sr-Cyrl-RS" dirty="0" smtClean="0"/>
              <a:t>и </a:t>
            </a:r>
            <a:r>
              <a:rPr lang="sr-Cyrl-RS" dirty="0" smtClean="0">
                <a:solidFill>
                  <a:schemeClr val="accent3"/>
                </a:solidFill>
              </a:rPr>
              <a:t>реченице које имају </a:t>
            </a:r>
            <a:r>
              <a:rPr lang="sr-Cyrl-RS" b="1" dirty="0" smtClean="0">
                <a:solidFill>
                  <a:schemeClr val="accent3"/>
                </a:solidFill>
              </a:rPr>
              <a:t>само предикат.</a:t>
            </a:r>
          </a:p>
          <a:p>
            <a:endParaRPr lang="sr-Cyrl-RS" dirty="0" smtClean="0">
              <a:solidFill>
                <a:schemeClr val="accent3"/>
              </a:solidFill>
            </a:endParaRPr>
          </a:p>
          <a:p>
            <a:r>
              <a:rPr lang="sr-Cyrl-RS" dirty="0" smtClean="0">
                <a:solidFill>
                  <a:schemeClr val="tx2"/>
                </a:solidFill>
              </a:rPr>
              <a:t>То су:</a:t>
            </a:r>
          </a:p>
          <a:p>
            <a:pPr marL="596646" indent="-514350">
              <a:buAutoNum type="arabicPeriod"/>
            </a:pPr>
            <a:r>
              <a:rPr lang="sr-Cyrl-RS" u="sng" dirty="0" smtClean="0">
                <a:solidFill>
                  <a:srgbClr val="00B050"/>
                </a:solidFill>
              </a:rPr>
              <a:t>субјекатско-предикатске реченице</a:t>
            </a:r>
          </a:p>
          <a:p>
            <a:pPr marL="596646" indent="-514350">
              <a:buAutoNum type="arabicPeriod"/>
            </a:pPr>
            <a:r>
              <a:rPr lang="sr-Cyrl-CS" u="sng" dirty="0" smtClean="0">
                <a:solidFill>
                  <a:schemeClr val="accent3"/>
                </a:solidFill>
              </a:rPr>
              <a:t>б</a:t>
            </a:r>
            <a:r>
              <a:rPr lang="sr-Cyrl-RS" u="sng" dirty="0" smtClean="0">
                <a:solidFill>
                  <a:schemeClr val="accent3"/>
                </a:solidFill>
              </a:rPr>
              <a:t>езличне (бесубјекатске) реченице</a:t>
            </a:r>
            <a:endParaRPr lang="sr-Cyrl-CS" u="sng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00B050"/>
                </a:solidFill>
                <a:latin typeface="Arial Narrow" pitchFamily="34" charset="0"/>
              </a:rPr>
              <a:t>Субјекатско-предикатске реченице могу бити </a:t>
            </a:r>
            <a:r>
              <a:rPr lang="sr-Cyrl-RS" b="1" u="sng" dirty="0" smtClean="0">
                <a:solidFill>
                  <a:srgbClr val="00B050"/>
                </a:solidFill>
                <a:latin typeface="Arial Narrow" pitchFamily="34" charset="0"/>
              </a:rPr>
              <a:t>активне</a:t>
            </a:r>
            <a:r>
              <a:rPr lang="sr-Cyrl-RS" u="sng" dirty="0" smtClean="0">
                <a:solidFill>
                  <a:srgbClr val="00B050"/>
                </a:solidFill>
                <a:latin typeface="Arial Narrow" pitchFamily="34" charset="0"/>
              </a:rPr>
              <a:t> и </a:t>
            </a:r>
            <a:r>
              <a:rPr lang="sr-Cyrl-RS" b="1" u="sng" dirty="0" smtClean="0">
                <a:solidFill>
                  <a:srgbClr val="00B050"/>
                </a:solidFill>
                <a:latin typeface="Arial Narrow" pitchFamily="34" charset="0"/>
              </a:rPr>
              <a:t>пасивне.</a:t>
            </a:r>
            <a:endParaRPr lang="sr-Cyrl-CS" b="1" u="sng" dirty="0">
              <a:solidFill>
                <a:srgbClr val="00B050"/>
              </a:solidFill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438400"/>
            <a:ext cx="7498080" cy="3810000"/>
          </a:xfrm>
        </p:spPr>
        <p:txBody>
          <a:bodyPr/>
          <a:lstStyle/>
          <a:p>
            <a:r>
              <a:rPr lang="ru-RU" dirty="0" smtClean="0">
                <a:solidFill>
                  <a:srgbClr val="92D050"/>
                </a:solidFill>
              </a:rPr>
              <a:t>У активним реченицама субјекат је </a:t>
            </a:r>
            <a:r>
              <a:rPr lang="ru-RU" u="sng" dirty="0" smtClean="0">
                <a:solidFill>
                  <a:srgbClr val="92D050"/>
                </a:solidFill>
              </a:rPr>
              <a:t>активни вршилац радње</a:t>
            </a:r>
            <a:r>
              <a:rPr lang="ru-RU" dirty="0" smtClean="0">
                <a:solidFill>
                  <a:srgbClr val="92D050"/>
                </a:solidFill>
              </a:rPr>
              <a:t>, а глагол се налази у </a:t>
            </a:r>
            <a:r>
              <a:rPr lang="ru-RU" b="1" dirty="0" smtClean="0">
                <a:solidFill>
                  <a:srgbClr val="92D050"/>
                </a:solidFill>
              </a:rPr>
              <a:t>личном глаголском облику у активу.</a:t>
            </a:r>
            <a:endParaRPr lang="sr-Cyrl-CS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i="1" dirty="0" smtClean="0">
                <a:solidFill>
                  <a:srgbClr val="7030A0"/>
                </a:solidFill>
              </a:rPr>
              <a:t>ПРВИ  ПРИМЕР</a:t>
            </a:r>
            <a:endParaRPr lang="sr-Cyrl-CS" i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u="sng" dirty="0" smtClean="0"/>
              <a:t>а)Не престајући</a:t>
            </a:r>
            <a:r>
              <a:rPr lang="ru-RU" dirty="0" smtClean="0"/>
              <a:t>, </a:t>
            </a:r>
            <a:r>
              <a:rPr lang="ru-RU" u="sng" dirty="0" smtClean="0">
                <a:solidFill>
                  <a:srgbClr val="00B050"/>
                </a:solidFill>
              </a:rPr>
              <a:t>навијачи</a:t>
            </a:r>
            <a:r>
              <a:rPr lang="ru-RU" dirty="0" smtClean="0"/>
              <a:t> </a:t>
            </a:r>
            <a:r>
              <a:rPr lang="ru-RU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су</a:t>
            </a:r>
            <a:r>
              <a:rPr lang="ru-RU" dirty="0" smtClean="0"/>
              <a:t> </a:t>
            </a:r>
            <a:r>
              <a:rPr lang="ru-RU" u="sng" dirty="0" smtClean="0"/>
              <a:t>гласно</a:t>
            </a:r>
            <a:r>
              <a:rPr lang="ru-RU" dirty="0" smtClean="0"/>
              <a:t>  </a:t>
            </a:r>
          </a:p>
          <a:p>
            <a:pPr>
              <a:buNone/>
            </a:pPr>
            <a:r>
              <a:rPr lang="ru-RU" sz="1700" dirty="0" smtClean="0">
                <a:latin typeface="Arial Black" pitchFamily="34" charset="0"/>
              </a:rPr>
              <a:t>             ПО за начин              </a:t>
            </a:r>
            <a:r>
              <a:rPr lang="ru-RU" sz="17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1700" dirty="0" smtClean="0">
                <a:solidFill>
                  <a:srgbClr val="00B050"/>
                </a:solidFill>
                <a:latin typeface="Arial Black" pitchFamily="34" charset="0"/>
              </a:rPr>
              <a:t>субјекат</a:t>
            </a:r>
            <a:r>
              <a:rPr lang="ru-RU" sz="1700" dirty="0" smtClean="0">
                <a:solidFill>
                  <a:srgbClr val="C00000"/>
                </a:solidFill>
                <a:latin typeface="Arial Black" pitchFamily="34" charset="0"/>
              </a:rPr>
              <a:t>            </a:t>
            </a:r>
            <a:r>
              <a:rPr lang="ru-RU" sz="1700" dirty="0" smtClean="0">
                <a:latin typeface="Arial Black" pitchFamily="34" charset="0"/>
              </a:rPr>
              <a:t>ПО за начин</a:t>
            </a:r>
          </a:p>
          <a:p>
            <a:pPr>
              <a:buNone/>
            </a:pPr>
            <a:r>
              <a:rPr lang="ru-RU" u="sng" dirty="0" smtClean="0">
                <a:solidFill>
                  <a:srgbClr val="C00000"/>
                </a:solidFill>
              </a:rPr>
              <a:t>    скандирали</a:t>
            </a:r>
            <a:r>
              <a:rPr lang="ru-RU" dirty="0" smtClean="0">
                <a:solidFill>
                  <a:srgbClr val="C00000"/>
                </a:solidFill>
              </a:rPr>
              <a:t>  </a:t>
            </a:r>
            <a:r>
              <a:rPr lang="ru-RU" u="sng" dirty="0" smtClean="0"/>
              <a:t>његово име.</a:t>
            </a:r>
          </a:p>
          <a:p>
            <a:pPr>
              <a:buNone/>
            </a:pPr>
            <a:r>
              <a:rPr lang="ru-RU" sz="1600" b="1" dirty="0" smtClean="0">
                <a:latin typeface="Arial Black" pitchFamily="34" charset="0"/>
              </a:rPr>
              <a:t>           </a:t>
            </a:r>
            <a:r>
              <a:rPr lang="ru-RU" sz="1600" b="1" dirty="0" smtClean="0">
                <a:solidFill>
                  <a:srgbClr val="C00000"/>
                </a:solidFill>
                <a:latin typeface="Arial Black" pitchFamily="34" charset="0"/>
              </a:rPr>
              <a:t> предикат               </a:t>
            </a:r>
            <a:r>
              <a:rPr lang="ru-RU" sz="1600" b="1" dirty="0" smtClean="0">
                <a:latin typeface="Arial Black" pitchFamily="34" charset="0"/>
              </a:rPr>
              <a:t>прави објекат</a:t>
            </a:r>
          </a:p>
          <a:p>
            <a:pPr>
              <a:buNone/>
            </a:pPr>
            <a:endParaRPr lang="ru-RU" sz="1600" b="1" dirty="0" smtClean="0">
              <a:latin typeface="Arial Black" pitchFamily="34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*Реченица има и субјекат и предикат. Субјекат активно врши радњу, а глагол је у перфекту, личном глаголском облику. Зато је ова реченица </a:t>
            </a:r>
            <a:r>
              <a:rPr lang="ru-RU" sz="28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активна субјекатско-предикатска</a:t>
            </a:r>
            <a:r>
              <a:rPr lang="ru-RU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1600" dirty="0" smtClean="0">
              <a:latin typeface="Arial Black" pitchFamily="34" charset="0"/>
            </a:endParaRP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sr-Cyrl-C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7030A0"/>
                </a:solidFill>
              </a:rPr>
              <a:t>ДРУГИ  ПРИМЕР</a:t>
            </a:r>
            <a:endParaRPr lang="sr-Cyrl-C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* </a:t>
            </a:r>
            <a:r>
              <a:rPr lang="ru-RU" u="sng" dirty="0" smtClean="0"/>
              <a:t>Како</a:t>
            </a:r>
            <a:r>
              <a:rPr lang="ru-RU" dirty="0" smtClean="0"/>
              <a:t> </a:t>
            </a:r>
            <a:r>
              <a:rPr lang="ru-RU" u="sng" dirty="0" smtClean="0">
                <a:solidFill>
                  <a:schemeClr val="accent3"/>
                </a:solidFill>
              </a:rPr>
              <a:t>си могла да заборавиш</a:t>
            </a:r>
          </a:p>
          <a:p>
            <a:pPr>
              <a:buNone/>
            </a:pPr>
            <a:r>
              <a:rPr lang="ru-RU" sz="1600" dirty="0" smtClean="0">
                <a:latin typeface="Arial Black" pitchFamily="34" charset="0"/>
              </a:rPr>
              <a:t>ПО за начин</a:t>
            </a:r>
            <a:r>
              <a:rPr lang="ru-RU" dirty="0" smtClean="0"/>
              <a:t>     </a:t>
            </a:r>
            <a:r>
              <a:rPr lang="ru-RU" sz="1600" dirty="0" smtClean="0">
                <a:solidFill>
                  <a:srgbClr val="C00000"/>
                </a:solidFill>
                <a:latin typeface="Arial Black" pitchFamily="34" charset="0"/>
              </a:rPr>
              <a:t>сложени глаголски предикат</a:t>
            </a:r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u="sng" dirty="0" smtClean="0"/>
              <a:t>на њен рођендан</a:t>
            </a:r>
            <a:r>
              <a:rPr lang="ru-RU" dirty="0" smtClean="0"/>
              <a:t>!</a:t>
            </a:r>
            <a:endParaRPr lang="sr-Cyrl-CS" dirty="0" smtClean="0"/>
          </a:p>
          <a:p>
            <a:pPr>
              <a:buNone/>
            </a:pPr>
            <a:r>
              <a:rPr lang="sr-Cyrl-CS" sz="1600" dirty="0" smtClean="0">
                <a:latin typeface="Arial Black" pitchFamily="34" charset="0"/>
              </a:rPr>
              <a:t>             н</a:t>
            </a:r>
            <a:r>
              <a:rPr lang="sr-Cyrl-RS" sz="1600" dirty="0" smtClean="0">
                <a:latin typeface="Arial Black" pitchFamily="34" charset="0"/>
              </a:rPr>
              <a:t>еправи објекат</a:t>
            </a:r>
          </a:p>
          <a:p>
            <a:pPr>
              <a:buNone/>
            </a:pPr>
            <a:endParaRPr lang="sr-Cyrl-RS" sz="1600" dirty="0" smtClean="0">
              <a:latin typeface="Arial Black" pitchFamily="34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У овој реченици субјекат је неизречен, а предикат је исказан  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глаголима  у перфекту и презенту, личним глаголским облицима. И ово је активна </a:t>
            </a:r>
            <a:r>
              <a:rPr lang="ru-RU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субјекатско-предикатска реченица.</a:t>
            </a:r>
            <a:endParaRPr lang="sr-Cyrl-RS" sz="24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Cyrl-C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7030A0"/>
                </a:solidFill>
              </a:rPr>
              <a:t>ТРЕЋИ  ПРИМЕР</a:t>
            </a:r>
            <a:endParaRPr lang="sr-Cyrl-C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dirty="0" smtClean="0">
                <a:solidFill>
                  <a:srgbClr val="00B050"/>
                </a:solidFill>
              </a:rPr>
              <a:t>   </a:t>
            </a:r>
            <a:r>
              <a:rPr lang="sr-Cyrl-RS" u="sng" dirty="0" smtClean="0">
                <a:solidFill>
                  <a:srgbClr val="00B050"/>
                </a:solidFill>
              </a:rPr>
              <a:t> Живот</a:t>
            </a:r>
            <a:r>
              <a:rPr lang="sr-Cyrl-RS" dirty="0" smtClean="0"/>
              <a:t>   </a:t>
            </a:r>
            <a:r>
              <a:rPr lang="sr-Cyrl-RS" u="sng" dirty="0" smtClean="0">
                <a:solidFill>
                  <a:schemeClr val="accent3"/>
                </a:solidFill>
              </a:rPr>
              <a:t>је леп</a:t>
            </a:r>
            <a:r>
              <a:rPr lang="sr-Cyrl-RS" dirty="0" smtClean="0">
                <a:solidFill>
                  <a:schemeClr val="accent3"/>
                </a:solidFill>
              </a:rPr>
              <a:t>.</a:t>
            </a:r>
          </a:p>
          <a:p>
            <a:pPr>
              <a:buNone/>
            </a:pPr>
            <a:r>
              <a:rPr lang="sr-Cyrl-RS" sz="1600" dirty="0" smtClean="0">
                <a:latin typeface="Arial Black" pitchFamily="34" charset="0"/>
              </a:rPr>
              <a:t>      </a:t>
            </a:r>
            <a:r>
              <a:rPr lang="sr-Cyrl-RS" sz="1600" dirty="0" smtClean="0">
                <a:solidFill>
                  <a:srgbClr val="00B050"/>
                </a:solidFill>
                <a:latin typeface="Arial Black" pitchFamily="34" charset="0"/>
              </a:rPr>
              <a:t>субјекат</a:t>
            </a:r>
            <a:r>
              <a:rPr lang="sr-Cyrl-RS" sz="1600" dirty="0" smtClean="0">
                <a:latin typeface="Arial Black" pitchFamily="34" charset="0"/>
              </a:rPr>
              <a:t>      </a:t>
            </a:r>
            <a:r>
              <a:rPr lang="sr-Cyrl-RS" sz="1600" dirty="0" smtClean="0">
                <a:solidFill>
                  <a:schemeClr val="accent3"/>
                </a:solidFill>
                <a:latin typeface="Arial Black" pitchFamily="34" charset="0"/>
              </a:rPr>
              <a:t>именски предикат</a:t>
            </a:r>
          </a:p>
          <a:p>
            <a:pPr>
              <a:buNone/>
            </a:pPr>
            <a:endParaRPr lang="sr-Cyrl-RS" sz="1600" dirty="0" smtClean="0">
              <a:solidFill>
                <a:schemeClr val="accent3"/>
              </a:solidFill>
              <a:latin typeface="Arial Black" pitchFamily="34" charset="0"/>
            </a:endParaRPr>
          </a:p>
          <a:p>
            <a:pPr>
              <a:buNone/>
            </a:pPr>
            <a:endParaRPr lang="sr-Cyrl-RS" sz="1600" dirty="0" smtClean="0">
              <a:solidFill>
                <a:schemeClr val="accent3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sr-Cyrl-R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Реченица је </a:t>
            </a:r>
            <a:r>
              <a:rPr lang="sr-Cyrl-R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субјекатско-предикатска</a:t>
            </a:r>
            <a:r>
              <a:rPr lang="sr-Cyrl-R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јер има субјекат и предикат исказан глаголом у презенту (+именска реч).</a:t>
            </a:r>
            <a:endParaRPr lang="sr-Cyrl-CS" sz="24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Активне субјекатско-предикатске реченице</a:t>
            </a:r>
            <a:endParaRPr lang="sr-Cyrl-CS" sz="360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514600"/>
            <a:ext cx="7406640" cy="32004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понекад могу бити састављене само од </a:t>
            </a:r>
            <a:r>
              <a:rPr lang="ru-RU" b="1" dirty="0" smtClean="0">
                <a:solidFill>
                  <a:srgbClr val="00B050"/>
                </a:solidFill>
              </a:rPr>
              <a:t>главних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реченичних чланова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а понекад могу да садрже и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зависне</a:t>
            </a:r>
          </a:p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реченичне чланове. </a:t>
            </a:r>
            <a:endParaRPr lang="sr-Cyrl-CS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Домаћи задатак</a:t>
            </a:r>
            <a:r>
              <a:rPr lang="sr-Cyrl-R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C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590800"/>
            <a:ext cx="7406640" cy="2209800"/>
          </a:xfrm>
        </p:spPr>
        <p:txBody>
          <a:bodyPr>
            <a:noAutofit/>
          </a:bodyPr>
          <a:lstStyle/>
          <a:p>
            <a:r>
              <a:rPr lang="sr-Cyrl-R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*Препишите у свеске 2, </a:t>
            </a:r>
            <a:r>
              <a:rPr lang="sr-Cyrl-R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3, 4, 5, 6. </a:t>
            </a:r>
            <a:r>
              <a:rPr lang="sr-Cyrl-R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 7. </a:t>
            </a:r>
            <a:r>
              <a:rPr lang="sr-Cyrl-R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слајд.</a:t>
            </a:r>
          </a:p>
          <a:p>
            <a:endParaRPr lang="ru-RU" sz="3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*Уради 1. задатак на стр. 114 у Радној свесци.</a:t>
            </a:r>
            <a:endParaRPr lang="sr-Cyrl-C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81</TotalTime>
  <Words>261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Slide 1</vt:lpstr>
      <vt:lpstr>Активне субјекатско-предикатске реченице </vt:lpstr>
      <vt:lpstr>Субјекатско-предикатске реченице могу бити активне и пасивне.</vt:lpstr>
      <vt:lpstr>ПРВИ  ПРИМЕР</vt:lpstr>
      <vt:lpstr>ДРУГИ  ПРИМЕР</vt:lpstr>
      <vt:lpstr>ТРЕЋИ  ПРИМЕР</vt:lpstr>
      <vt:lpstr>Активне субјекатско-предикатске реченице</vt:lpstr>
      <vt:lpstr>Домаћи задатак: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Састав реченице у вези са врстама глагола</dc:title>
  <dc:creator>Uros</dc:creator>
  <cp:lastModifiedBy>Uros</cp:lastModifiedBy>
  <cp:revision>12</cp:revision>
  <dcterms:created xsi:type="dcterms:W3CDTF">2006-08-16T00:00:00Z</dcterms:created>
  <dcterms:modified xsi:type="dcterms:W3CDTF">2020-03-19T18:48:38Z</dcterms:modified>
</cp:coreProperties>
</file>